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58" r:id="rId8"/>
    <p:sldId id="259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dea_software" id="{82795D1D-2D1B-4058-A205-635B32E2C11D}">
          <p14:sldIdLst>
            <p14:sldId id="256"/>
          </p14:sldIdLst>
        </p14:section>
        <p14:section name="Btwwinform" id="{165B8EC0-3323-43AF-B5C7-1B4CE4C34EC5}">
          <p14:sldIdLst>
            <p14:sldId id="260"/>
            <p14:sldId id="261"/>
            <p14:sldId id="262"/>
            <p14:sldId id="263"/>
            <p14:sldId id="264"/>
          </p14:sldIdLst>
        </p14:section>
        <p14:section name="ADDIN" id="{509A57D3-505B-46E3-B0A3-158E807BC971}">
          <p14:sldIdLst>
            <p14:sldId id="258"/>
            <p14:sldId id="259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>
      <p:cViewPr>
        <p:scale>
          <a:sx n="100" d="100"/>
          <a:sy n="100" d="100"/>
        </p:scale>
        <p:origin x="121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24AB-E15D-9E8C-A0BE-9C8419EA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02DC2-EB35-1763-A9C9-13BAC477D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7626F-3F15-B487-2CC2-DF3C0A9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B87B4-6BEA-16DA-B757-8BF52CDF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14745-3339-8EC2-8715-694A51CF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5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87A2-F44C-8DA8-D6EE-BE4C751C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4856C-F620-E423-6869-58565E384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D6490-86A2-8290-2A58-80242F85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7A54C-B8CF-CFF0-1D47-925F5A5AD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29CC4-7BA6-9E3C-F746-A61D7753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7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31016-6A78-60C2-F4D5-3F428C87EE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14A3-4945-CAF8-9841-4AB3F83EF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F181-6754-D984-9D89-AA8E9831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23B2-290C-DE62-9803-21D0F127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6E617-7AD9-6042-C812-F0D90D69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5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1D26-32F8-722D-C754-7CB06445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5A06-6128-1440-94B0-A64227C21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DBB2C-C3C1-988A-53A9-D853F4E5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F4D4-BB2C-861C-920E-749613BB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916DB-DA0A-2AF0-A3EA-C2A1E9C2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8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268BC-477C-BE66-2CB6-BD84D49A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C4917-43E0-1009-9314-752ACCC10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F2481-3ABF-F4D6-508A-A060AF33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E85A2-FCE9-3658-596F-C77A344E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C37AB-70DF-D605-1821-395B9CA7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1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8804-5822-7A78-12FD-0B7EEBE7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F4DC-F12D-9B12-B34C-D7829630A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5652E-ECE2-9665-EE70-99A33603A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6F829-E7D8-5AA4-ABF9-12E80FA2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3093E-DADE-D612-1585-24DC7E77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8F0B-E57D-6656-AD55-42A35293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4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BEB1-D5F6-F6DA-40A8-8E4DED08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62580-53D2-4D90-951F-EB4D09271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DD954-1063-D086-A47B-69703B398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90E8A-5880-FE37-EE9F-E01A6270B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2C2BB-0848-77CE-92C6-65A2AE3DC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B246E-24D6-57AA-01D2-D4D14C7C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5BEF8-6F0E-40B3-233C-2A9A88F07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7FEA5-593D-6F16-5816-AA0E4628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0FAB-641A-4D46-34C4-C45D521E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0D27A-EF3F-EADC-FF33-108B7C64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8155F-AA7E-9D8B-7ADF-F5E50554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1B44B-5166-F5FB-CC42-6B217257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7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4D7E99-7FEC-BC2A-C96C-80C1FD5A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32CC6-3446-AE23-0331-0D25ED19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2817-3A58-883A-6971-4637FA47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1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77B9-EC96-7FC9-AF37-5F3EA21B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2C115-2359-1475-7C57-72E8B57C6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DD1E-22D4-AAA4-0E7A-9AF00E9B7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790D8-7586-57EA-08A4-91978D8F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BE4F3-4382-2370-DFE3-74F790032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06C4E-3FD5-22AE-7C32-AA81063A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44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D6C9-E79D-8651-43DB-4352A1B3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26728-B89E-DEC0-874F-44436AC81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C3AC0-B0D3-65CA-4CB1-FC12A8A03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F6EEF-19DF-B8F8-B0E7-879C36BC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8D51A-081D-B6D1-6B5C-0A7FEC02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038D3-FA42-65D4-DEAF-F57D0213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4B044-C282-AFED-C38D-C3DA14D5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CBC0-97C7-5567-D754-E28DA1792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D5A65-F8FA-EABC-2A22-0F70BB575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99E6FE-EC95-4AED-8D00-888CEA964E2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CAC9F-D8DB-B122-389C-1BB58FA06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94A29-CC10-F4DE-AFEE-3FA7A4B2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601D37-6825-4DF1-A9E4-A83E4F437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27977C-0B5C-2685-B682-1A20B697C774}"/>
              </a:ext>
            </a:extLst>
          </p:cNvPr>
          <p:cNvSpPr/>
          <p:nvPr/>
        </p:nvSpPr>
        <p:spPr>
          <a:xfrm>
            <a:off x="2158130" y="875584"/>
            <a:ext cx="7767461" cy="5003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763E99-A394-A683-5B73-944781764CBF}"/>
              </a:ext>
            </a:extLst>
          </p:cNvPr>
          <p:cNvSpPr/>
          <p:nvPr/>
        </p:nvSpPr>
        <p:spPr>
          <a:xfrm>
            <a:off x="2364984" y="3636691"/>
            <a:ext cx="2939043" cy="2048829"/>
          </a:xfrm>
          <a:prstGeom prst="roundRect">
            <a:avLst>
              <a:gd name="adj" fmla="val 335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4D4CD-9281-4F43-4961-99B659CFEB42}"/>
              </a:ext>
            </a:extLst>
          </p:cNvPr>
          <p:cNvSpPr/>
          <p:nvPr/>
        </p:nvSpPr>
        <p:spPr>
          <a:xfrm>
            <a:off x="2158131" y="875584"/>
            <a:ext cx="7756856" cy="3085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6B3F0-AB28-8CBD-0F27-74C7BBF8FD70}"/>
              </a:ext>
            </a:extLst>
          </p:cNvPr>
          <p:cNvSpPr txBox="1"/>
          <p:nvPr/>
        </p:nvSpPr>
        <p:spPr>
          <a:xfrm>
            <a:off x="2626836" y="845206"/>
            <a:ext cx="46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 design to manufacturing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40BFD-993B-022A-4C45-A42E08CF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14" y="862830"/>
            <a:ext cx="308576" cy="308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8E9C7C-9F0B-8C8D-46A2-4F604C6AAF89}"/>
              </a:ext>
            </a:extLst>
          </p:cNvPr>
          <p:cNvSpPr txBox="1"/>
          <p:nvPr/>
        </p:nvSpPr>
        <p:spPr>
          <a:xfrm>
            <a:off x="2266409" y="1282412"/>
            <a:ext cx="879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83D4A-AC16-4C4C-2F39-3A06400B21B3}"/>
              </a:ext>
            </a:extLst>
          </p:cNvPr>
          <p:cNvSpPr txBox="1"/>
          <p:nvPr/>
        </p:nvSpPr>
        <p:spPr>
          <a:xfrm>
            <a:off x="2266409" y="1688441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Post processor: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8571E-DCF0-D4E8-B12E-344C35C668E4}"/>
              </a:ext>
            </a:extLst>
          </p:cNvPr>
          <p:cNvSpPr txBox="1"/>
          <p:nvPr/>
        </p:nvSpPr>
        <p:spPr>
          <a:xfrm>
            <a:off x="2431302" y="1996218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Machine: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BFD1-8541-6C6F-986B-BC08974A130A}"/>
              </a:ext>
            </a:extLst>
          </p:cNvPr>
          <p:cNvSpPr txBox="1"/>
          <p:nvPr/>
        </p:nvSpPr>
        <p:spPr>
          <a:xfrm>
            <a:off x="2431302" y="2303995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NC Directory: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B31A-1768-56AA-6C0A-8ABDD75C5094}"/>
              </a:ext>
            </a:extLst>
          </p:cNvPr>
          <p:cNvSpPr txBox="1"/>
          <p:nvPr/>
        </p:nvSpPr>
        <p:spPr>
          <a:xfrm>
            <a:off x="2431302" y="2611772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NC File Name: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57F35-48CF-AB03-9D1A-43CC447DBEBB}"/>
              </a:ext>
            </a:extLst>
          </p:cNvPr>
          <p:cNvSpPr txBox="1"/>
          <p:nvPr/>
        </p:nvSpPr>
        <p:spPr>
          <a:xfrm>
            <a:off x="2266409" y="2997815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Drawing: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75586-A5B7-414A-5C36-C7B493910195}"/>
              </a:ext>
            </a:extLst>
          </p:cNvPr>
          <p:cNvSpPr txBox="1"/>
          <p:nvPr/>
        </p:nvSpPr>
        <p:spPr>
          <a:xfrm>
            <a:off x="5573696" y="2614050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Extension: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511EB-7A35-FCA1-159A-94672B75FD6E}"/>
              </a:ext>
            </a:extLst>
          </p:cNvPr>
          <p:cNvSpPr txBox="1"/>
          <p:nvPr/>
        </p:nvSpPr>
        <p:spPr>
          <a:xfrm>
            <a:off x="2465806" y="3672052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Size: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8C36F-7B0B-1C2B-5C36-E830E3FA7A51}"/>
              </a:ext>
            </a:extLst>
          </p:cNvPr>
          <p:cNvSpPr txBox="1"/>
          <p:nvPr/>
        </p:nvSpPr>
        <p:spPr>
          <a:xfrm>
            <a:off x="2465806" y="5300333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Layout: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4F156D-B2B6-4FEE-0BF6-47FDAC65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81" y="3893059"/>
            <a:ext cx="1286593" cy="12865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AD83C4-1DF2-1E47-ED46-3ECE9CEF54E1}"/>
              </a:ext>
            </a:extLst>
          </p:cNvPr>
          <p:cNvSpPr txBox="1"/>
          <p:nvPr/>
        </p:nvSpPr>
        <p:spPr>
          <a:xfrm>
            <a:off x="6013641" y="3611681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Custom Size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861295-D2C3-8AD2-A62B-40920C795501}"/>
              </a:ext>
            </a:extLst>
          </p:cNvPr>
          <p:cNvSpPr/>
          <p:nvPr/>
        </p:nvSpPr>
        <p:spPr>
          <a:xfrm>
            <a:off x="3678085" y="2383887"/>
            <a:ext cx="3578256" cy="16339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54123D-CB23-F09A-DCE1-D1CCDF35B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63" y="1920826"/>
            <a:ext cx="277753" cy="2777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84300C-BE21-6189-E239-E4A326C19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63" y="2330658"/>
            <a:ext cx="260350" cy="260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60F004-B684-1F27-E2B5-6353EC14E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13" t="27660" r="5235" b="22829"/>
          <a:stretch/>
        </p:blipFill>
        <p:spPr>
          <a:xfrm>
            <a:off x="3152995" y="3742660"/>
            <a:ext cx="1857031" cy="2041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D0641B-4BA7-8B8A-9792-1B2C0E5399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13" t="27660" r="5235" b="22829"/>
          <a:stretch/>
        </p:blipFill>
        <p:spPr>
          <a:xfrm>
            <a:off x="3197473" y="5352151"/>
            <a:ext cx="1857031" cy="2041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74161D-8830-2327-478D-E76DBB460B30}"/>
              </a:ext>
            </a:extLst>
          </p:cNvPr>
          <p:cNvSpPr txBox="1"/>
          <p:nvPr/>
        </p:nvSpPr>
        <p:spPr>
          <a:xfrm>
            <a:off x="6189543" y="3928100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Height: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2EF74-D8C5-4F6C-4181-57893D0418F0}"/>
              </a:ext>
            </a:extLst>
          </p:cNvPr>
          <p:cNvSpPr txBox="1"/>
          <p:nvPr/>
        </p:nvSpPr>
        <p:spPr>
          <a:xfrm>
            <a:off x="6189543" y="4252056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Length: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CE22C-DC23-5DAC-8968-DDDD8C08A7E9}"/>
              </a:ext>
            </a:extLst>
          </p:cNvPr>
          <p:cNvSpPr txBox="1"/>
          <p:nvPr/>
        </p:nvSpPr>
        <p:spPr>
          <a:xfrm>
            <a:off x="6189543" y="4567845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Scale: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4D4A39-7C97-514A-08DF-DC63F20A4545}"/>
              </a:ext>
            </a:extLst>
          </p:cNvPr>
          <p:cNvSpPr/>
          <p:nvPr/>
        </p:nvSpPr>
        <p:spPr>
          <a:xfrm>
            <a:off x="6896392" y="3993648"/>
            <a:ext cx="821414" cy="15624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4F778-5C3C-21EC-99BE-216805DBEE89}"/>
              </a:ext>
            </a:extLst>
          </p:cNvPr>
          <p:cNvSpPr/>
          <p:nvPr/>
        </p:nvSpPr>
        <p:spPr>
          <a:xfrm>
            <a:off x="6896392" y="4328068"/>
            <a:ext cx="821414" cy="15624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3B4DA-1BCC-5CA8-82EB-0FF88EB830AE}"/>
              </a:ext>
            </a:extLst>
          </p:cNvPr>
          <p:cNvSpPr/>
          <p:nvPr/>
        </p:nvSpPr>
        <p:spPr>
          <a:xfrm>
            <a:off x="6896392" y="4638115"/>
            <a:ext cx="821414" cy="15624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56A916-D5B2-7735-027F-DBF6558E5CDB}"/>
              </a:ext>
            </a:extLst>
          </p:cNvPr>
          <p:cNvCxnSpPr>
            <a:cxnSpLocks/>
          </p:cNvCxnSpPr>
          <p:nvPr/>
        </p:nvCxnSpPr>
        <p:spPr>
          <a:xfrm>
            <a:off x="2364984" y="2995803"/>
            <a:ext cx="7410092" cy="2034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972190-9A60-1D94-6550-562D8814320E}"/>
              </a:ext>
            </a:extLst>
          </p:cNvPr>
          <p:cNvCxnSpPr>
            <a:cxnSpLocks/>
          </p:cNvCxnSpPr>
          <p:nvPr/>
        </p:nvCxnSpPr>
        <p:spPr>
          <a:xfrm>
            <a:off x="2368815" y="1601790"/>
            <a:ext cx="121249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FBD0F8C-91AB-EE64-1F2C-ED6755F676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13" t="27660" r="5235" b="22829"/>
          <a:stretch/>
        </p:blipFill>
        <p:spPr>
          <a:xfrm>
            <a:off x="6522916" y="2663205"/>
            <a:ext cx="754945" cy="220242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322B088-1490-409B-D4A6-E5B9D834372D}"/>
              </a:ext>
            </a:extLst>
          </p:cNvPr>
          <p:cNvSpPr/>
          <p:nvPr/>
        </p:nvSpPr>
        <p:spPr>
          <a:xfrm>
            <a:off x="5467213" y="3628469"/>
            <a:ext cx="2939043" cy="2054701"/>
          </a:xfrm>
          <a:prstGeom prst="roundRect">
            <a:avLst>
              <a:gd name="adj" fmla="val 33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5599E8-5C05-FFAF-8F40-8B1929A926EF}"/>
              </a:ext>
            </a:extLst>
          </p:cNvPr>
          <p:cNvSpPr/>
          <p:nvPr/>
        </p:nvSpPr>
        <p:spPr>
          <a:xfrm>
            <a:off x="2297163" y="3282816"/>
            <a:ext cx="6260240" cy="2456173"/>
          </a:xfrm>
          <a:prstGeom prst="roundRect">
            <a:avLst>
              <a:gd name="adj" fmla="val 124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A01174-D96D-8DA2-D545-DFB9E82715A6}"/>
              </a:ext>
            </a:extLst>
          </p:cNvPr>
          <p:cNvSpPr txBox="1"/>
          <p:nvPr/>
        </p:nvSpPr>
        <p:spPr>
          <a:xfrm>
            <a:off x="2820835" y="3333040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Standard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3AAD5E5-2EFD-336A-3494-42632C997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2588" y="3375961"/>
            <a:ext cx="205740" cy="2057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82BBF08-2B41-47B9-0EB2-09F7DE31F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683" y="3339866"/>
            <a:ext cx="256547" cy="25654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4E2F3F-E1E5-CBF6-B0D7-D9646575F8F6}"/>
              </a:ext>
            </a:extLst>
          </p:cNvPr>
          <p:cNvSpPr txBox="1"/>
          <p:nvPr/>
        </p:nvSpPr>
        <p:spPr>
          <a:xfrm>
            <a:off x="6011663" y="3313522"/>
            <a:ext cx="1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Custom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E61DC18-88AE-2C9B-40D1-7F2BA0ABDEE1}"/>
              </a:ext>
            </a:extLst>
          </p:cNvPr>
          <p:cNvSpPr/>
          <p:nvPr/>
        </p:nvSpPr>
        <p:spPr>
          <a:xfrm>
            <a:off x="8613044" y="2663205"/>
            <a:ext cx="1162032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 G-Code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891C943-4CF9-DB67-09BF-DB232506CA5C}"/>
              </a:ext>
            </a:extLst>
          </p:cNvPr>
          <p:cNvSpPr/>
          <p:nvPr/>
        </p:nvSpPr>
        <p:spPr>
          <a:xfrm>
            <a:off x="8684224" y="5491980"/>
            <a:ext cx="1162032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Pdf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03AB31F-C270-7E69-8B60-3D20E74C38A4}"/>
              </a:ext>
            </a:extLst>
          </p:cNvPr>
          <p:cNvSpPr/>
          <p:nvPr/>
        </p:nvSpPr>
        <p:spPr>
          <a:xfrm>
            <a:off x="8684224" y="5068074"/>
            <a:ext cx="1162032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DWG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21E5740-69C2-3736-DEF2-852D9CC43034}"/>
              </a:ext>
            </a:extLst>
          </p:cNvPr>
          <p:cNvSpPr/>
          <p:nvPr/>
        </p:nvSpPr>
        <p:spPr>
          <a:xfrm>
            <a:off x="503810" y="2382728"/>
            <a:ext cx="1246025" cy="17757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A0-Size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A1-Size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A2-Size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A4-Size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A4-Size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D196EAF7-A718-CF06-8506-2582A2D82440}"/>
              </a:ext>
            </a:extLst>
          </p:cNvPr>
          <p:cNvSpPr/>
          <p:nvPr/>
        </p:nvSpPr>
        <p:spPr>
          <a:xfrm>
            <a:off x="517337" y="4469334"/>
            <a:ext cx="1246025" cy="138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3View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Top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Front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Left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49DB3777-528F-D48C-508C-ACCDED78238E}"/>
              </a:ext>
            </a:extLst>
          </p:cNvPr>
          <p:cNvSpPr/>
          <p:nvPr/>
        </p:nvSpPr>
        <p:spPr>
          <a:xfrm>
            <a:off x="10309959" y="2927027"/>
            <a:ext cx="1246025" cy="217730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Mpf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NC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Ptp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Tap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Eia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H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Iso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F9C02EF1-48FF-FA42-EF26-9BD401479D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13" t="27660" r="5235" b="22829"/>
          <a:stretch/>
        </p:blipFill>
        <p:spPr>
          <a:xfrm>
            <a:off x="3752654" y="2673293"/>
            <a:ext cx="754945" cy="220242"/>
          </a:xfrm>
          <a:prstGeom prst="rect">
            <a:avLst/>
          </a:prstGeom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2CFB5B87-B802-36B1-51EB-A379F27395F4}"/>
              </a:ext>
            </a:extLst>
          </p:cNvPr>
          <p:cNvSpPr/>
          <p:nvPr/>
        </p:nvSpPr>
        <p:spPr>
          <a:xfrm>
            <a:off x="511400" y="1128629"/>
            <a:ext cx="1246025" cy="10303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Khuon1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Khuon2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Khuon3</a:t>
            </a: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C8EC0E8F-68C6-8D03-5F83-D2DA21CAC0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13" t="27660" r="5235" b="22829"/>
          <a:stretch/>
        </p:blipFill>
        <p:spPr>
          <a:xfrm>
            <a:off x="3665935" y="2036363"/>
            <a:ext cx="3611926" cy="204139"/>
          </a:xfrm>
          <a:prstGeom prst="rect">
            <a:avLst/>
          </a:prstGeom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B1B3298-ABE4-7C92-F020-49A2441E7D1C}"/>
              </a:ext>
            </a:extLst>
          </p:cNvPr>
          <p:cNvSpPr/>
          <p:nvPr/>
        </p:nvSpPr>
        <p:spPr>
          <a:xfrm>
            <a:off x="10320359" y="1464839"/>
            <a:ext cx="1536427" cy="10627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Makino F5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Makino F9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Makino F3</a:t>
            </a:r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6CC8DC2F-30AF-99A4-EE44-EF667364E5FC}"/>
              </a:ext>
            </a:extLst>
          </p:cNvPr>
          <p:cNvSpPr/>
          <p:nvPr/>
        </p:nvSpPr>
        <p:spPr>
          <a:xfrm>
            <a:off x="378602" y="958667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F2037C10-299D-9B85-A7A7-E8DEA4479923}"/>
              </a:ext>
            </a:extLst>
          </p:cNvPr>
          <p:cNvSpPr/>
          <p:nvPr/>
        </p:nvSpPr>
        <p:spPr>
          <a:xfrm>
            <a:off x="377710" y="2257520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924D4BDE-E039-68AF-D757-128DCA18A70E}"/>
              </a:ext>
            </a:extLst>
          </p:cNvPr>
          <p:cNvSpPr/>
          <p:nvPr/>
        </p:nvSpPr>
        <p:spPr>
          <a:xfrm>
            <a:off x="369169" y="4316729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04C8A318-B388-2F2C-40A4-3EB47595FC94}"/>
              </a:ext>
            </a:extLst>
          </p:cNvPr>
          <p:cNvSpPr/>
          <p:nvPr/>
        </p:nvSpPr>
        <p:spPr>
          <a:xfrm>
            <a:off x="10222524" y="1334272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D36C5C88-6757-881F-2901-F68D8CAF968F}"/>
              </a:ext>
            </a:extLst>
          </p:cNvPr>
          <p:cNvSpPr/>
          <p:nvPr/>
        </p:nvSpPr>
        <p:spPr>
          <a:xfrm>
            <a:off x="10184105" y="2795593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8FE209E7-B060-3BF5-1CCB-3FCF799FE723}"/>
              </a:ext>
            </a:extLst>
          </p:cNvPr>
          <p:cNvSpPr/>
          <p:nvPr/>
        </p:nvSpPr>
        <p:spPr>
          <a:xfrm>
            <a:off x="3845366" y="2618170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6FB0AC50-E157-F9AF-336A-376A1D00DF56}"/>
              </a:ext>
            </a:extLst>
          </p:cNvPr>
          <p:cNvSpPr/>
          <p:nvPr/>
        </p:nvSpPr>
        <p:spPr>
          <a:xfrm>
            <a:off x="3317888" y="3701954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3E5AA5B4-D62D-43E7-10F1-EF13777F83D2}"/>
              </a:ext>
            </a:extLst>
          </p:cNvPr>
          <p:cNvSpPr/>
          <p:nvPr/>
        </p:nvSpPr>
        <p:spPr>
          <a:xfrm>
            <a:off x="3292475" y="5241565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D5284B28-D7C2-65D9-CF0A-D826DA22DB72}"/>
              </a:ext>
            </a:extLst>
          </p:cNvPr>
          <p:cNvSpPr/>
          <p:nvPr/>
        </p:nvSpPr>
        <p:spPr>
          <a:xfrm>
            <a:off x="6613330" y="2633032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E084D035-E507-2F86-0DC3-7C7E995C9AEE}"/>
              </a:ext>
            </a:extLst>
          </p:cNvPr>
          <p:cNvSpPr/>
          <p:nvPr/>
        </p:nvSpPr>
        <p:spPr>
          <a:xfrm>
            <a:off x="6564637" y="1941456"/>
            <a:ext cx="250415" cy="2504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989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8DE03B-826B-127D-50E8-4A5134011734}"/>
              </a:ext>
            </a:extLst>
          </p:cNvPr>
          <p:cNvSpPr/>
          <p:nvPr/>
        </p:nvSpPr>
        <p:spPr>
          <a:xfrm>
            <a:off x="653181" y="627935"/>
            <a:ext cx="3099670" cy="1493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EC3A4-A722-E0FC-CDD5-E8EE2E18A95B}"/>
              </a:ext>
            </a:extLst>
          </p:cNvPr>
          <p:cNvSpPr/>
          <p:nvPr/>
        </p:nvSpPr>
        <p:spPr>
          <a:xfrm>
            <a:off x="653181" y="627934"/>
            <a:ext cx="3099670" cy="3085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97E9CC-6173-6287-AC96-89498B79654B}"/>
              </a:ext>
            </a:extLst>
          </p:cNvPr>
          <p:cNvSpPr/>
          <p:nvPr/>
        </p:nvSpPr>
        <p:spPr>
          <a:xfrm>
            <a:off x="1492754" y="1574779"/>
            <a:ext cx="1435525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Hiển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nội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dung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10BF9-EB0E-6987-19DB-B4547080A482}"/>
              </a:ext>
            </a:extLst>
          </p:cNvPr>
          <p:cNvSpPr/>
          <p:nvPr/>
        </p:nvSpPr>
        <p:spPr>
          <a:xfrm>
            <a:off x="915835" y="1197580"/>
            <a:ext cx="2589365" cy="232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4F015-795E-A925-92E1-757CF81EBAD6}"/>
              </a:ext>
            </a:extLst>
          </p:cNvPr>
          <p:cNvSpPr/>
          <p:nvPr/>
        </p:nvSpPr>
        <p:spPr>
          <a:xfrm>
            <a:off x="4777506" y="627934"/>
            <a:ext cx="3099670" cy="14937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B738A2-5444-76DF-CB87-5BBFB269CE05}"/>
              </a:ext>
            </a:extLst>
          </p:cNvPr>
          <p:cNvSpPr/>
          <p:nvPr/>
        </p:nvSpPr>
        <p:spPr>
          <a:xfrm>
            <a:off x="4777506" y="627934"/>
            <a:ext cx="3099670" cy="3085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502785-21FE-34BA-0182-49CDEC8291BA}"/>
              </a:ext>
            </a:extLst>
          </p:cNvPr>
          <p:cNvSpPr/>
          <p:nvPr/>
        </p:nvSpPr>
        <p:spPr>
          <a:xfrm>
            <a:off x="5743575" y="1574779"/>
            <a:ext cx="1435525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Hiển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nội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dung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ACBC04-B83B-571E-E401-36C890BE7FD9}"/>
              </a:ext>
            </a:extLst>
          </p:cNvPr>
          <p:cNvSpPr/>
          <p:nvPr/>
        </p:nvSpPr>
        <p:spPr>
          <a:xfrm>
            <a:off x="5743575" y="1197580"/>
            <a:ext cx="1885950" cy="232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B18A8-FB2A-E877-7CF2-6BE4D7A489F8}"/>
              </a:ext>
            </a:extLst>
          </p:cNvPr>
          <p:cNvSpPr txBox="1"/>
          <p:nvPr/>
        </p:nvSpPr>
        <p:spPr>
          <a:xfrm>
            <a:off x="601710" y="258602"/>
            <a:ext cx="62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BT1: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B07EE4-A29F-37D1-8A88-052682A77BC2}"/>
              </a:ext>
            </a:extLst>
          </p:cNvPr>
          <p:cNvSpPr txBox="1"/>
          <p:nvPr/>
        </p:nvSpPr>
        <p:spPr>
          <a:xfrm>
            <a:off x="4726035" y="258602"/>
            <a:ext cx="62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BT2: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780529-46AF-9E7A-F8E4-A10AAFCF09E2}"/>
              </a:ext>
            </a:extLst>
          </p:cNvPr>
          <p:cNvSpPr txBox="1"/>
          <p:nvPr/>
        </p:nvSpPr>
        <p:spPr>
          <a:xfrm>
            <a:off x="4914900" y="1197580"/>
            <a:ext cx="116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Nội</a:t>
            </a:r>
            <a:r>
              <a:rPr lang="en-US" sz="1200" dirty="0"/>
              <a:t> dung: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36660D-C93E-F352-947B-DE43023A5054}"/>
              </a:ext>
            </a:extLst>
          </p:cNvPr>
          <p:cNvSpPr/>
          <p:nvPr/>
        </p:nvSpPr>
        <p:spPr>
          <a:xfrm>
            <a:off x="8757322" y="627934"/>
            <a:ext cx="3099670" cy="23438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A72924-4203-E6F3-580E-710E0B1138A2}"/>
              </a:ext>
            </a:extLst>
          </p:cNvPr>
          <p:cNvSpPr/>
          <p:nvPr/>
        </p:nvSpPr>
        <p:spPr>
          <a:xfrm>
            <a:off x="8757322" y="627934"/>
            <a:ext cx="3099670" cy="3085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DAE9A38-0A2E-4462-DEC7-06531ECBD498}"/>
              </a:ext>
            </a:extLst>
          </p:cNvPr>
          <p:cNvSpPr/>
          <p:nvPr/>
        </p:nvSpPr>
        <p:spPr>
          <a:xfrm>
            <a:off x="9774315" y="2625879"/>
            <a:ext cx="1065684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Hiển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A735F8-83D9-EF54-C6E7-E4ED9805791F}"/>
              </a:ext>
            </a:extLst>
          </p:cNvPr>
          <p:cNvSpPr/>
          <p:nvPr/>
        </p:nvSpPr>
        <p:spPr>
          <a:xfrm>
            <a:off x="9723391" y="1197580"/>
            <a:ext cx="1885950" cy="232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BD79C-85CE-EA95-D7CB-FC080AC6D072}"/>
              </a:ext>
            </a:extLst>
          </p:cNvPr>
          <p:cNvSpPr txBox="1"/>
          <p:nvPr/>
        </p:nvSpPr>
        <p:spPr>
          <a:xfrm>
            <a:off x="8705851" y="258602"/>
            <a:ext cx="62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BT3: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9DAF-197E-E354-5B3B-3B7F3C75500B}"/>
              </a:ext>
            </a:extLst>
          </p:cNvPr>
          <p:cNvSpPr txBox="1"/>
          <p:nvPr/>
        </p:nvSpPr>
        <p:spPr>
          <a:xfrm>
            <a:off x="8843245" y="1175209"/>
            <a:ext cx="116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A: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FF7143-8CC1-E299-0DBD-8824236B611C}"/>
              </a:ext>
            </a:extLst>
          </p:cNvPr>
          <p:cNvCxnSpPr/>
          <p:nvPr/>
        </p:nvCxnSpPr>
        <p:spPr>
          <a:xfrm>
            <a:off x="601710" y="2333625"/>
            <a:ext cx="31511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97FC70-1EF5-CED8-B302-BF200ED4B67C}"/>
              </a:ext>
            </a:extLst>
          </p:cNvPr>
          <p:cNvCxnSpPr>
            <a:cxnSpLocks/>
          </p:cNvCxnSpPr>
          <p:nvPr/>
        </p:nvCxnSpPr>
        <p:spPr>
          <a:xfrm flipV="1">
            <a:off x="420735" y="627934"/>
            <a:ext cx="0" cy="1493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749AEC1-AA28-7674-1380-05F0DE2D16C9}"/>
              </a:ext>
            </a:extLst>
          </p:cNvPr>
          <p:cNvSpPr/>
          <p:nvPr/>
        </p:nvSpPr>
        <p:spPr>
          <a:xfrm>
            <a:off x="9723391" y="1597149"/>
            <a:ext cx="1885950" cy="232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063ED-E513-2AC4-4233-ECDFD45017F4}"/>
              </a:ext>
            </a:extLst>
          </p:cNvPr>
          <p:cNvSpPr txBox="1"/>
          <p:nvPr/>
        </p:nvSpPr>
        <p:spPr>
          <a:xfrm>
            <a:off x="8843245" y="1574778"/>
            <a:ext cx="116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B: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50A113D-C158-593A-9CA9-62EB867D17A9}"/>
              </a:ext>
            </a:extLst>
          </p:cNvPr>
          <p:cNvSpPr/>
          <p:nvPr/>
        </p:nvSpPr>
        <p:spPr>
          <a:xfrm>
            <a:off x="8963760" y="2063400"/>
            <a:ext cx="1065684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Hiển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5E0FB43-B699-4931-42C8-FA2BA0954636}"/>
              </a:ext>
            </a:extLst>
          </p:cNvPr>
          <p:cNvSpPr/>
          <p:nvPr/>
        </p:nvSpPr>
        <p:spPr>
          <a:xfrm>
            <a:off x="10557227" y="2043498"/>
            <a:ext cx="1065684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Hiển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7E72BA-9A17-DC62-4F76-64ADF0B1D96B}"/>
              </a:ext>
            </a:extLst>
          </p:cNvPr>
          <p:cNvSpPr/>
          <p:nvPr/>
        </p:nvSpPr>
        <p:spPr>
          <a:xfrm>
            <a:off x="653181" y="3323725"/>
            <a:ext cx="3099670" cy="2067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92EB73-B28B-25D0-94C9-1B6E65F7DF7A}"/>
              </a:ext>
            </a:extLst>
          </p:cNvPr>
          <p:cNvSpPr/>
          <p:nvPr/>
        </p:nvSpPr>
        <p:spPr>
          <a:xfrm>
            <a:off x="653181" y="3323725"/>
            <a:ext cx="3099670" cy="3085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B98C7C-6712-4155-21EE-FFFE2598B8B1}"/>
              </a:ext>
            </a:extLst>
          </p:cNvPr>
          <p:cNvSpPr txBox="1"/>
          <p:nvPr/>
        </p:nvSpPr>
        <p:spPr>
          <a:xfrm>
            <a:off x="605156" y="2943578"/>
            <a:ext cx="62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BT4: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410C03-A1AF-84A6-5857-5E4702A124BE}"/>
              </a:ext>
            </a:extLst>
          </p:cNvPr>
          <p:cNvSpPr txBox="1"/>
          <p:nvPr/>
        </p:nvSpPr>
        <p:spPr>
          <a:xfrm>
            <a:off x="420735" y="5584364"/>
            <a:ext cx="39516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buNone/>
            </a:pPr>
            <a:r>
              <a:rPr lang="vi-VN" sz="1200" b="0" i="0" dirty="0">
                <a:solidFill>
                  <a:srgbClr val="000000"/>
                </a:solidFill>
                <a:effectLst/>
                <a:latin typeface="ff3"/>
              </a:rPr>
              <a:t>Viết chương trình nhập 2 số nguyên và tính tổng 2 số đó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unset"/>
              </a:rPr>
              <a:t> 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ff3"/>
              </a:rPr>
              <a:t>(Sử dụngWindows Form Application)</a:t>
            </a:r>
          </a:p>
          <a:p>
            <a:pPr algn="l" fontAlgn="auto">
              <a:buNone/>
            </a:pPr>
            <a:r>
              <a:rPr lang="en-US" sz="1200" dirty="0">
                <a:solidFill>
                  <a:srgbClr val="000000"/>
                </a:solidFill>
                <a:latin typeface="ff1"/>
              </a:rPr>
              <a:t>**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ff3"/>
              </a:rPr>
              <a:t>Điều kiện: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ff1"/>
              </a:rPr>
              <a:t> Nếu dữ liệu nhập vào Số thứ nhất và Số thứ hai không phải là số</a:t>
            </a:r>
          </a:p>
          <a:p>
            <a:pPr algn="l" fontAlgn="auto"/>
            <a:r>
              <a:rPr lang="vi-VN" sz="1200" b="0" i="0" dirty="0">
                <a:solidFill>
                  <a:srgbClr val="000000"/>
                </a:solidFill>
                <a:effectLst/>
                <a:latin typeface="ff1"/>
              </a:rPr>
              <a:t>nguyên thì hiển thị hộp thoại báo: “Lỗi! Cần nhập lại”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1D1C82-4A20-EDA3-984A-E15BA3880FDE}"/>
              </a:ext>
            </a:extLst>
          </p:cNvPr>
          <p:cNvSpPr/>
          <p:nvPr/>
        </p:nvSpPr>
        <p:spPr>
          <a:xfrm>
            <a:off x="1642345" y="3757346"/>
            <a:ext cx="1885950" cy="232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06D8A7-9F57-9AF7-B7B4-83BF927BCCE0}"/>
              </a:ext>
            </a:extLst>
          </p:cNvPr>
          <p:cNvSpPr txBox="1"/>
          <p:nvPr/>
        </p:nvSpPr>
        <p:spPr>
          <a:xfrm>
            <a:off x="762199" y="3734975"/>
            <a:ext cx="116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A: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8E2EF0-CE58-AFC6-3E76-F9523106E6CA}"/>
              </a:ext>
            </a:extLst>
          </p:cNvPr>
          <p:cNvSpPr/>
          <p:nvPr/>
        </p:nvSpPr>
        <p:spPr>
          <a:xfrm>
            <a:off x="1642345" y="4156915"/>
            <a:ext cx="1885950" cy="232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0D9986-BC66-0F43-A3DC-845837F22C95}"/>
              </a:ext>
            </a:extLst>
          </p:cNvPr>
          <p:cNvSpPr txBox="1"/>
          <p:nvPr/>
        </p:nvSpPr>
        <p:spPr>
          <a:xfrm>
            <a:off x="762199" y="4134544"/>
            <a:ext cx="116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B: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26A62D-5DF8-F21F-E5B8-5658B9F01526}"/>
              </a:ext>
            </a:extLst>
          </p:cNvPr>
          <p:cNvSpPr txBox="1"/>
          <p:nvPr/>
        </p:nvSpPr>
        <p:spPr>
          <a:xfrm>
            <a:off x="762199" y="4556484"/>
            <a:ext cx="116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quả</a:t>
            </a:r>
            <a:r>
              <a:rPr lang="en-US" sz="1200" dirty="0"/>
              <a:t>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05A34B-7DB9-A1B9-3750-051DC5FDFB12}"/>
              </a:ext>
            </a:extLst>
          </p:cNvPr>
          <p:cNvSpPr/>
          <p:nvPr/>
        </p:nvSpPr>
        <p:spPr>
          <a:xfrm>
            <a:off x="1642345" y="4604758"/>
            <a:ext cx="1885950" cy="232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2E7FB68-2E91-1601-CCCC-FA7C0CCC0528}"/>
              </a:ext>
            </a:extLst>
          </p:cNvPr>
          <p:cNvSpPr/>
          <p:nvPr/>
        </p:nvSpPr>
        <p:spPr>
          <a:xfrm>
            <a:off x="2395437" y="5031770"/>
            <a:ext cx="1065684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BDD872-E03D-D6B8-860D-8D32AE5A46FE}"/>
              </a:ext>
            </a:extLst>
          </p:cNvPr>
          <p:cNvSpPr txBox="1"/>
          <p:nvPr/>
        </p:nvSpPr>
        <p:spPr>
          <a:xfrm>
            <a:off x="8888623" y="3972961"/>
            <a:ext cx="288607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  <a:latin typeface="ff3"/>
              </a:rPr>
              <a:t>Viết chương trình nhập vào 2 số A và B, so sánh 2 số A, B và hiển thị với</a:t>
            </a:r>
          </a:p>
          <a:p>
            <a:pPr algn="l" fontAlgn="auto"/>
            <a:r>
              <a:rPr lang="vi-VN" sz="1100" b="0" i="0" dirty="0">
                <a:solidFill>
                  <a:srgbClr val="000000"/>
                </a:solidFill>
                <a:effectLst/>
                <a:latin typeface="ff3"/>
              </a:rPr>
              <a:t>giao diện như sau: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976317-50F8-DCE4-FFE7-64B85784EC7C}"/>
              </a:ext>
            </a:extLst>
          </p:cNvPr>
          <p:cNvSpPr/>
          <p:nvPr/>
        </p:nvSpPr>
        <p:spPr>
          <a:xfrm>
            <a:off x="5344231" y="3181924"/>
            <a:ext cx="3396050" cy="2478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B9C598-537F-2839-0AB2-52C0D62E70B8}"/>
              </a:ext>
            </a:extLst>
          </p:cNvPr>
          <p:cNvSpPr/>
          <p:nvPr/>
        </p:nvSpPr>
        <p:spPr>
          <a:xfrm>
            <a:off x="5344231" y="3181924"/>
            <a:ext cx="3396050" cy="3085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A497FE-63B5-E109-479C-A5BA7B1F806D}"/>
              </a:ext>
            </a:extLst>
          </p:cNvPr>
          <p:cNvSpPr/>
          <p:nvPr/>
        </p:nvSpPr>
        <p:spPr>
          <a:xfrm>
            <a:off x="6191956" y="3833956"/>
            <a:ext cx="1885950" cy="232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6ECAA3-D00A-3E78-3550-9BEDEB1B4A79}"/>
              </a:ext>
            </a:extLst>
          </p:cNvPr>
          <p:cNvSpPr txBox="1"/>
          <p:nvPr/>
        </p:nvSpPr>
        <p:spPr>
          <a:xfrm>
            <a:off x="5600301" y="3794445"/>
            <a:ext cx="591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Số</a:t>
            </a:r>
            <a:r>
              <a:rPr lang="en-US" sz="1200" dirty="0"/>
              <a:t> A: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87E9B1-F7C0-7A89-5FE3-92D0448D342F}"/>
              </a:ext>
            </a:extLst>
          </p:cNvPr>
          <p:cNvSpPr/>
          <p:nvPr/>
        </p:nvSpPr>
        <p:spPr>
          <a:xfrm>
            <a:off x="6191956" y="4233525"/>
            <a:ext cx="1885950" cy="232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993DDA-6936-F155-4B00-7BD2F5EEFACF}"/>
              </a:ext>
            </a:extLst>
          </p:cNvPr>
          <p:cNvSpPr txBox="1"/>
          <p:nvPr/>
        </p:nvSpPr>
        <p:spPr>
          <a:xfrm>
            <a:off x="5600301" y="4194014"/>
            <a:ext cx="591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Số</a:t>
            </a:r>
            <a:r>
              <a:rPr lang="en-US" sz="1200" dirty="0"/>
              <a:t> B: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2C598D-E1CF-8430-818C-9CA0FAAD06CA}"/>
              </a:ext>
            </a:extLst>
          </p:cNvPr>
          <p:cNvSpPr/>
          <p:nvPr/>
        </p:nvSpPr>
        <p:spPr>
          <a:xfrm>
            <a:off x="5610932" y="3749635"/>
            <a:ext cx="2594408" cy="8346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B108E4-B212-2F71-C4FC-A52BF03BDFBA}"/>
              </a:ext>
            </a:extLst>
          </p:cNvPr>
          <p:cNvSpPr txBox="1"/>
          <p:nvPr/>
        </p:nvSpPr>
        <p:spPr>
          <a:xfrm>
            <a:off x="5549501" y="3508739"/>
            <a:ext cx="115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vào</a:t>
            </a:r>
            <a:endParaRPr lang="en-US" sz="12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B62EABA-5DDC-4BA4-7DD7-A1443AA8C1E7}"/>
              </a:ext>
            </a:extLst>
          </p:cNvPr>
          <p:cNvSpPr/>
          <p:nvPr/>
        </p:nvSpPr>
        <p:spPr>
          <a:xfrm>
            <a:off x="6509414" y="4708832"/>
            <a:ext cx="1065684" cy="2322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Tìm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065027-3EED-E8EC-7490-7B6DBEF594E8}"/>
              </a:ext>
            </a:extLst>
          </p:cNvPr>
          <p:cNvSpPr/>
          <p:nvPr/>
        </p:nvSpPr>
        <p:spPr>
          <a:xfrm>
            <a:off x="5610932" y="5167032"/>
            <a:ext cx="2594408" cy="345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35A3CE-C9A7-F0C4-C5F4-DE06A59CE3F5}"/>
              </a:ext>
            </a:extLst>
          </p:cNvPr>
          <p:cNvSpPr txBox="1"/>
          <p:nvPr/>
        </p:nvSpPr>
        <p:spPr>
          <a:xfrm>
            <a:off x="5543521" y="4937046"/>
            <a:ext cx="1157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vào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902124-33A0-D0AA-58B3-1CB68882A1DC}"/>
              </a:ext>
            </a:extLst>
          </p:cNvPr>
          <p:cNvSpPr txBox="1"/>
          <p:nvPr/>
        </p:nvSpPr>
        <p:spPr>
          <a:xfrm>
            <a:off x="5610932" y="5173457"/>
            <a:ext cx="66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lớn</a:t>
            </a:r>
            <a:r>
              <a:rPr lang="en-US" sz="1200" dirty="0"/>
              <a:t>: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E22BA-B519-E992-9AD0-7B7C2269C1D9}"/>
              </a:ext>
            </a:extLst>
          </p:cNvPr>
          <p:cNvSpPr/>
          <p:nvPr/>
        </p:nvSpPr>
        <p:spPr>
          <a:xfrm>
            <a:off x="6191956" y="5220471"/>
            <a:ext cx="660328" cy="18665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431950-1785-CCB1-FA2B-5E52E75AD37A}"/>
              </a:ext>
            </a:extLst>
          </p:cNvPr>
          <p:cNvSpPr txBox="1"/>
          <p:nvPr/>
        </p:nvSpPr>
        <p:spPr>
          <a:xfrm>
            <a:off x="6908136" y="5188174"/>
            <a:ext cx="66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bé</a:t>
            </a:r>
            <a:r>
              <a:rPr lang="en-US" sz="1200" dirty="0"/>
              <a:t>: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F786828-4348-520A-7EE9-2591D3A3AE06}"/>
              </a:ext>
            </a:extLst>
          </p:cNvPr>
          <p:cNvSpPr/>
          <p:nvPr/>
        </p:nvSpPr>
        <p:spPr>
          <a:xfrm>
            <a:off x="7489160" y="5235188"/>
            <a:ext cx="660328" cy="18665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75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CB28D9-5879-4C6F-707F-7C89E03D46D1}"/>
              </a:ext>
            </a:extLst>
          </p:cNvPr>
          <p:cNvSpPr txBox="1"/>
          <p:nvPr/>
        </p:nvSpPr>
        <p:spPr>
          <a:xfrm>
            <a:off x="278203" y="286493"/>
            <a:ext cx="45698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buNone/>
            </a:pPr>
            <a:r>
              <a:rPr lang="vi-VN" sz="1400" b="0" i="0" dirty="0">
                <a:solidFill>
                  <a:srgbClr val="000000"/>
                </a:solidFill>
                <a:effectLst/>
                <a:latin typeface="ff3"/>
              </a:rPr>
              <a:t>Viết chương trình nhập vào 3 số A , B và C và cho biết số lớn nhất và số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vi-VN" sz="1400" b="0" i="0" dirty="0">
                <a:solidFill>
                  <a:srgbClr val="000000"/>
                </a:solidFill>
                <a:effectLst/>
                <a:latin typeface="ff3"/>
              </a:rPr>
              <a:t>nhỏ nhất trong 3 số A, B, C với giao diện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ff3"/>
              </a:rPr>
              <a:t> </a:t>
            </a:r>
            <a:r>
              <a:rPr lang="vi-VN" sz="1400" b="0" i="0" dirty="0">
                <a:solidFill>
                  <a:srgbClr val="000000"/>
                </a:solidFill>
                <a:effectLst/>
                <a:latin typeface="ff3"/>
              </a:rPr>
              <a:t>như sau:</a:t>
            </a:r>
          </a:p>
          <a:p>
            <a:pPr algn="l" fontAlgn="auto">
              <a:buNone/>
            </a:pPr>
            <a:r>
              <a:rPr lang="vi-VN" sz="1400" b="0" i="0" dirty="0">
                <a:solidFill>
                  <a:srgbClr val="000000"/>
                </a:solidFill>
                <a:effectLst/>
                <a:latin typeface="ff1"/>
              </a:rPr>
              <a:t>-</a:t>
            </a:r>
            <a:r>
              <a:rPr lang="vi-VN" sz="1400" b="0" i="0" dirty="0">
                <a:solidFill>
                  <a:srgbClr val="000000"/>
                </a:solidFill>
                <a:effectLst/>
                <a:latin typeface="ff3"/>
              </a:rPr>
              <a:t>Điều kiện:</a:t>
            </a:r>
            <a:r>
              <a:rPr lang="vi-VN" sz="1400" b="0" i="0" dirty="0">
                <a:solidFill>
                  <a:srgbClr val="000000"/>
                </a:solidFill>
                <a:effectLst/>
                <a:latin typeface="ff1"/>
              </a:rPr>
              <a:t> Nếu dữ liệu nhập vào số A, B và C không phải là số thì hiển thị hộp</a:t>
            </a:r>
          </a:p>
          <a:p>
            <a:pPr algn="l" fontAlgn="auto"/>
            <a:r>
              <a:rPr lang="vi-VN" sz="1400" b="0" i="0" dirty="0">
                <a:solidFill>
                  <a:srgbClr val="000000"/>
                </a:solidFill>
                <a:effectLst/>
                <a:latin typeface="ff1"/>
              </a:rPr>
              <a:t>thoại báo: “Lỗi! Cần nhập lại”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B8DB1-19BA-B920-87EC-2B5D3E0CE662}"/>
              </a:ext>
            </a:extLst>
          </p:cNvPr>
          <p:cNvSpPr txBox="1"/>
          <p:nvPr/>
        </p:nvSpPr>
        <p:spPr>
          <a:xfrm>
            <a:off x="217818" y="3373621"/>
            <a:ext cx="55532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sz="1400" dirty="0">
                <a:solidFill>
                  <a:srgbClr val="000000"/>
                </a:solidFill>
                <a:latin typeface="ff3"/>
              </a:rPr>
              <a:t>Viết chương trình giải hệ phương trình bậc 2 F(x) = Ax2 + Bx + C</a:t>
            </a:r>
            <a:r>
              <a:rPr lang="en-US" sz="1400" dirty="0">
                <a:solidFill>
                  <a:srgbClr val="000000"/>
                </a:solidFill>
                <a:latin typeface="ff3"/>
              </a:rPr>
              <a:t> </a:t>
            </a:r>
            <a:r>
              <a:rPr lang="vi-VN" sz="1400" dirty="0">
                <a:solidFill>
                  <a:srgbClr val="000000"/>
                </a:solidFill>
                <a:latin typeface="ff3"/>
              </a:rPr>
              <a:t>với giao</a:t>
            </a:r>
          </a:p>
          <a:p>
            <a:pPr>
              <a:buNone/>
            </a:pPr>
            <a:r>
              <a:rPr lang="vi-VN" sz="1400" dirty="0">
                <a:solidFill>
                  <a:srgbClr val="000000"/>
                </a:solidFill>
                <a:latin typeface="ff3"/>
              </a:rPr>
              <a:t>diện như sau:</a:t>
            </a:r>
          </a:p>
          <a:p>
            <a:r>
              <a:rPr lang="vi-VN" sz="1400" dirty="0">
                <a:solidFill>
                  <a:srgbClr val="000000"/>
                </a:solidFill>
                <a:latin typeface="ff3"/>
              </a:rPr>
              <a:t>-Điều kiện: A ≠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89025-D6C8-CEDA-2C16-F1CAD55BA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49" y="4112285"/>
            <a:ext cx="2803659" cy="2605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3A0B8C-A175-7276-5890-571CBDBBE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6" y="1468983"/>
            <a:ext cx="3677163" cy="1638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753A08-2AD5-9AC9-D884-4B1E29E3ACDE}"/>
              </a:ext>
            </a:extLst>
          </p:cNvPr>
          <p:cNvSpPr txBox="1"/>
          <p:nvPr/>
        </p:nvSpPr>
        <p:spPr>
          <a:xfrm>
            <a:off x="6187297" y="286493"/>
            <a:ext cx="61484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sz="1400" dirty="0">
                <a:solidFill>
                  <a:srgbClr val="000000"/>
                </a:solidFill>
                <a:latin typeface="ff3"/>
              </a:rPr>
              <a:t>Tạo ứng dụng máy tính bỏ túi với giao diện như sau:</a:t>
            </a:r>
          </a:p>
          <a:p>
            <a:pPr>
              <a:buNone/>
            </a:pPr>
            <a:r>
              <a:rPr lang="vi-VN" sz="1400" dirty="0">
                <a:solidFill>
                  <a:srgbClr val="000000"/>
                </a:solidFill>
                <a:latin typeface="ff3"/>
              </a:rPr>
              <a:t>-Điều kiện: Nếu dữ liệu nhập vào Số thứ nhất và Số thứ hai không phải là số thì</a:t>
            </a:r>
          </a:p>
          <a:p>
            <a:r>
              <a:rPr lang="vi-VN" sz="1400" dirty="0">
                <a:solidFill>
                  <a:srgbClr val="000000"/>
                </a:solidFill>
                <a:latin typeface="ff3"/>
              </a:rPr>
              <a:t>hiển thị hộp thoại báo: “Lỗi! Cần nhập lại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2EF809-5DE0-E660-5381-5FE6DCFD2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113" y="1141445"/>
            <a:ext cx="211484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25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69015-78FF-F1DE-75A5-82BE850A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1" y="1600199"/>
            <a:ext cx="4153480" cy="2629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31E63-F931-F2CB-BC95-EB21B15E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4" y="830321"/>
            <a:ext cx="6465330" cy="2084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A8546F-EBCD-7F59-A480-9B76372CE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464" y="3950902"/>
            <a:ext cx="6364760" cy="21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6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F00B7A-B42E-F85D-37C4-A4D3674F7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18" y="487150"/>
            <a:ext cx="4481328" cy="309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2145C-AFAB-9DDC-F7CA-8AB785E2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99" y="386362"/>
            <a:ext cx="5549900" cy="3195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973DE4-C323-8188-62B8-BE2EA1A1B856}"/>
              </a:ext>
            </a:extLst>
          </p:cNvPr>
          <p:cNvCxnSpPr>
            <a:cxnSpLocks/>
          </p:cNvCxnSpPr>
          <p:nvPr/>
        </p:nvCxnSpPr>
        <p:spPr>
          <a:xfrm>
            <a:off x="5539984" y="392303"/>
            <a:ext cx="0" cy="631379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DA4775-7659-6B19-27E3-97C4A439028F}"/>
              </a:ext>
            </a:extLst>
          </p:cNvPr>
          <p:cNvSpPr txBox="1"/>
          <p:nvPr/>
        </p:nvSpPr>
        <p:spPr>
          <a:xfrm>
            <a:off x="6119523" y="3682188"/>
            <a:ext cx="5462876" cy="302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Aft>
                <a:spcPts val="900"/>
              </a:spcAft>
              <a:buNone/>
            </a:pPr>
            <a:r>
              <a:rPr lang="vi-VN" sz="900" b="1" i="0" dirty="0">
                <a:solidFill>
                  <a:srgbClr val="3D3D3D"/>
                </a:solidFill>
                <a:effectLst/>
              </a:rPr>
              <a:t>Yêu cầu:</a:t>
            </a: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+ Thiết kế giao diện cho Form giống như Form mẫu ở trên.</a:t>
            </a: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+ Khi rê chuột vào ô TextBox "Tên đăng nhập" thì hiển thị dòng ghi chú "Chỉ</a:t>
            </a: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được nhập ký tự a-z và 0-9".</a:t>
            </a:r>
            <a:endParaRPr lang="vi-VN" sz="900" b="0" i="0" dirty="0">
              <a:solidFill>
                <a:srgbClr val="000000"/>
              </a:solidFill>
              <a:effectLst/>
            </a:endParaRP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+ Khi rê chuột vào ô TextBox "Mật khẩu" thì hiển thị dòng ghi chú "Chỉ được</a:t>
            </a: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nhập ký tự từ 0-9".</a:t>
            </a: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+ Khi load Form thì nội dung trong ô TextBox "Mật khẩu" sẽ được mã hóa thành</a:t>
            </a: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dấu *, khi Tick vào ô "Hiển thị mật khẩu" thì mật khẩu sẽ được hiển thị.</a:t>
            </a: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+ Xử lí nút Button "Đăng nhập", nếu hai ô TextBox ở trên không để trống thì</a:t>
            </a: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thông báo đăng nhập thành công, ngược lại nếu một trong hai để trống thì thông báo</a:t>
            </a:r>
          </a:p>
          <a:p>
            <a:pPr algn="l" fontAlgn="auto">
              <a:spcAft>
                <a:spcPts val="900"/>
              </a:spcAft>
              <a:buNone/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điền đầy đủ thông tin.</a:t>
            </a:r>
          </a:p>
          <a:p>
            <a:pPr algn="l" fontAlgn="auto">
              <a:spcAft>
                <a:spcPts val="900"/>
              </a:spcAft>
            </a:pPr>
            <a:r>
              <a:rPr lang="vi-VN" sz="900" b="0" i="0" dirty="0">
                <a:solidFill>
                  <a:srgbClr val="3D3D3D"/>
                </a:solidFill>
                <a:effectLst/>
              </a:rPr>
              <a:t>+ Xử lý nút Button "Thoát" để thoát khỏi chương trình.</a:t>
            </a:r>
          </a:p>
        </p:txBody>
      </p:sp>
    </p:spTree>
    <p:extLst>
      <p:ext uri="{BB962C8B-B14F-4D97-AF65-F5344CB8AC3E}">
        <p14:creationId xmlns:p14="http://schemas.microsoft.com/office/powerpoint/2010/main" val="355536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A5E62-1107-2BAA-203D-F4764591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9" y="461766"/>
            <a:ext cx="3734321" cy="2810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77646-2CD5-436B-3DF3-CD7DF201049F}"/>
              </a:ext>
            </a:extLst>
          </p:cNvPr>
          <p:cNvSpPr txBox="1"/>
          <p:nvPr/>
        </p:nvSpPr>
        <p:spPr>
          <a:xfrm>
            <a:off x="165099" y="3585968"/>
            <a:ext cx="4292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buNone/>
            </a:pPr>
            <a:r>
              <a:rPr lang="vi-VN" sz="1200" b="1" i="0" dirty="0">
                <a:solidFill>
                  <a:srgbClr val="3D3D3D"/>
                </a:solidFill>
                <a:effectLst/>
              </a:rPr>
              <a:t>Tạo hệ thống cây TreeView gồm:</a:t>
            </a:r>
          </a:p>
          <a:p>
            <a:pPr algn="l" fontAlgn="auto">
              <a:buNone/>
            </a:pPr>
            <a:r>
              <a:rPr lang="vi-VN" sz="1200" b="0" i="0" dirty="0">
                <a:solidFill>
                  <a:srgbClr val="3D3D3D"/>
                </a:solidFill>
                <a:effectLst/>
              </a:rPr>
              <a:t>+ Button "Thêm Node gốc": Thêm một Node gốc.</a:t>
            </a:r>
          </a:p>
          <a:p>
            <a:pPr algn="l" fontAlgn="auto">
              <a:buNone/>
            </a:pPr>
            <a:r>
              <a:rPr lang="vi-VN" sz="1200" b="0" i="0" dirty="0">
                <a:solidFill>
                  <a:srgbClr val="3D3D3D"/>
                </a:solidFill>
                <a:effectLst/>
              </a:rPr>
              <a:t>+ Button "Thêm Node con": Thêm một Node con.</a:t>
            </a:r>
          </a:p>
          <a:p>
            <a:pPr algn="l" fontAlgn="auto">
              <a:buNone/>
            </a:pPr>
            <a:r>
              <a:rPr lang="vi-VN" sz="1200" b="0" i="0" dirty="0">
                <a:solidFill>
                  <a:srgbClr val="3D3D3D"/>
                </a:solidFill>
                <a:effectLst/>
              </a:rPr>
              <a:t>+ Button "Xóa tất cả các Node": Hủy tất cả các Node trong TreeView.</a:t>
            </a:r>
          </a:p>
          <a:p>
            <a:pPr algn="l" fontAlgn="auto">
              <a:buNone/>
            </a:pPr>
            <a:r>
              <a:rPr lang="vi-VN" sz="1200" b="0" i="0" dirty="0">
                <a:solidFill>
                  <a:srgbClr val="3D3D3D"/>
                </a:solidFill>
                <a:effectLst/>
              </a:rPr>
              <a:t>+ Butotn "Xóa Node được chọn": Xóa Node được chọn khỏi TreeView.</a:t>
            </a:r>
          </a:p>
          <a:p>
            <a:pPr algn="l" fontAlgn="auto">
              <a:buNone/>
            </a:pPr>
            <a:r>
              <a:rPr lang="vi-VN" sz="1200" b="0" i="0" dirty="0">
                <a:solidFill>
                  <a:srgbClr val="3D3D3D"/>
                </a:solidFill>
                <a:effectLst/>
              </a:rPr>
              <a:t>+ Button "-": Thu hẹp lại vị trí chọn - thu hẹp lại các Node là con của Node.</a:t>
            </a:r>
          </a:p>
          <a:p>
            <a:pPr algn="l" fontAlgn="auto">
              <a:buNone/>
            </a:pPr>
            <a:r>
              <a:rPr lang="vi-VN" sz="1200" b="0" i="0" dirty="0">
                <a:solidFill>
                  <a:srgbClr val="3D3D3D"/>
                </a:solidFill>
                <a:effectLst/>
              </a:rPr>
              <a:t>+ Button "+": Mở rộng tại vị trí chọn - mở rộng các Node là con của Node.</a:t>
            </a:r>
          </a:p>
          <a:p>
            <a:pPr algn="l" fontAlgn="auto">
              <a:buNone/>
            </a:pPr>
            <a:r>
              <a:rPr lang="vi-VN" sz="1200" b="0" i="0" dirty="0">
                <a:solidFill>
                  <a:srgbClr val="3D3D3D"/>
                </a:solidFill>
                <a:effectLst/>
              </a:rPr>
              <a:t>+ Button "Đếm tổng Node TreeView": Đếm tổng Node có trên TreeView. Khi</a:t>
            </a:r>
          </a:p>
          <a:p>
            <a:pPr algn="l" fontAlgn="auto">
              <a:buNone/>
            </a:pPr>
            <a:r>
              <a:rPr lang="vi-VN" sz="1200" b="0" i="0" dirty="0">
                <a:solidFill>
                  <a:srgbClr val="3D3D3D"/>
                </a:solidFill>
                <a:effectLst/>
              </a:rPr>
              <a:t>người dùng ấn vào nút này sẽ hiển thị một cửa sổ nhỏ với thông tin tổng số Node</a:t>
            </a:r>
          </a:p>
          <a:p>
            <a:pPr algn="l" fontAlgn="auto"/>
            <a:r>
              <a:rPr lang="vi-VN" sz="1200" b="0" i="0" dirty="0">
                <a:solidFill>
                  <a:srgbClr val="3D3D3D"/>
                </a:solidFill>
                <a:effectLst/>
              </a:rPr>
              <a:t>có trên Treeview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2E699B-5770-2084-508F-9DB37C7C77F0}"/>
              </a:ext>
            </a:extLst>
          </p:cNvPr>
          <p:cNvCxnSpPr>
            <a:cxnSpLocks/>
          </p:cNvCxnSpPr>
          <p:nvPr/>
        </p:nvCxnSpPr>
        <p:spPr>
          <a:xfrm>
            <a:off x="5539984" y="392303"/>
            <a:ext cx="0" cy="631379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5FAD568-54FB-FF46-C9A8-3128912F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512" y="442712"/>
            <a:ext cx="4449661" cy="2777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67341E-70BF-E4D0-638A-EF93D517D554}"/>
              </a:ext>
            </a:extLst>
          </p:cNvPr>
          <p:cNvSpPr txBox="1"/>
          <p:nvPr/>
        </p:nvSpPr>
        <p:spPr>
          <a:xfrm>
            <a:off x="6256306" y="3637734"/>
            <a:ext cx="5372100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buNone/>
            </a:pPr>
            <a:r>
              <a:rPr lang="vi-VN" sz="1000" b="1" i="0" dirty="0">
                <a:solidFill>
                  <a:srgbClr val="000000"/>
                </a:solidFill>
                <a:effectLst/>
              </a:rPr>
              <a:t>Giả lập 1 ứng dụng thanh toán trong đó bạn là nhân viên lập hóa đơn</a:t>
            </a:r>
          </a:p>
          <a:p>
            <a:pPr algn="l" fontAlgn="auto">
              <a:buNone/>
            </a:pPr>
            <a:r>
              <a:rPr lang="vi-VN" sz="1000" b="1" i="0" dirty="0">
                <a:solidFill>
                  <a:srgbClr val="000000"/>
                </a:solidFill>
                <a:effectLst/>
              </a:rPr>
              <a:t>thanh toán với giao diện như sau: 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- Yêu cầu: 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+ Sử dụng các textBox : 1 textBox để nhập tên khách hàng, 1 textbox để hiện thị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tổng tiền dịch vụ đã sử dụng.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+ 1 groupBox chứa các thông tin về tên về các dịch vụ đã sử dụng bao gồm các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checkbox: Cạo vôi, Tẩy trắng, Chụp hình răng và Trám răng tương ứng bên cạnh là giá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của mỗi dịch vụ: 100.000, 1200000, 200000, 800000 VNĐ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+ Tạo 1 button tính tổng tiền (Tính tiền) khi khách hàng nhấn nút tính tiền. Hệ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thống sẽ tự động tính tiền theo giá dịch vụ đã cho ở trên và tính tổng tiền dịch vụ (Lưu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ý: button chỉ hoạt động khi đã nhập tên Khách hàng).</a:t>
            </a:r>
          </a:p>
          <a:p>
            <a:pPr algn="l" fontAlgn="auto">
              <a:buNone/>
            </a:pPr>
            <a:r>
              <a:rPr lang="vi-VN" sz="1100" b="0" i="0" dirty="0">
                <a:solidFill>
                  <a:srgbClr val="000000"/>
                </a:solidFill>
                <a:effectLst/>
              </a:rPr>
              <a:t>+ Tạo một NumericUpDown để hiện thị số lượng răng trám (số lượng phải không</a:t>
            </a:r>
          </a:p>
          <a:p>
            <a:pPr algn="l" fontAlgn="auto"/>
            <a:r>
              <a:rPr lang="vi-VN" sz="1100" b="0" i="0" dirty="0">
                <a:solidFill>
                  <a:srgbClr val="000000"/>
                </a:solidFill>
                <a:effectLst/>
              </a:rPr>
              <a:t>được nhỏ hơn không và lớn hơn 10)</a:t>
            </a:r>
          </a:p>
        </p:txBody>
      </p:sp>
    </p:spTree>
    <p:extLst>
      <p:ext uri="{BB962C8B-B14F-4D97-AF65-F5344CB8AC3E}">
        <p14:creationId xmlns:p14="http://schemas.microsoft.com/office/powerpoint/2010/main" val="46120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B67129-0DCC-E583-89D6-CC8F11E67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066623"/>
              </p:ext>
            </p:extLst>
          </p:nvPr>
        </p:nvGraphicFramePr>
        <p:xfrm>
          <a:off x="2062163" y="186266"/>
          <a:ext cx="8067674" cy="174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045">
                  <a:extLst>
                    <a:ext uri="{9D8B030D-6E8A-4147-A177-3AD203B41FA5}">
                      <a16:colId xmlns:a16="http://schemas.microsoft.com/office/drawing/2014/main" val="2852979111"/>
                    </a:ext>
                  </a:extLst>
                </a:gridCol>
                <a:gridCol w="3213405">
                  <a:extLst>
                    <a:ext uri="{9D8B030D-6E8A-4147-A177-3AD203B41FA5}">
                      <a16:colId xmlns:a16="http://schemas.microsoft.com/office/drawing/2014/main" val="473459805"/>
                    </a:ext>
                  </a:extLst>
                </a:gridCol>
                <a:gridCol w="2689224">
                  <a:extLst>
                    <a:ext uri="{9D8B030D-6E8A-4147-A177-3AD203B41FA5}">
                      <a16:colId xmlns:a16="http://schemas.microsoft.com/office/drawing/2014/main" val="146546946"/>
                    </a:ext>
                  </a:extLst>
                </a:gridCol>
              </a:tblGrid>
              <a:tr h="348827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Các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phương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pháp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tạo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nút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nhấn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trên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ribbon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trong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NX OPEN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996986"/>
                  </a:ext>
                </a:extLst>
              </a:tr>
              <a:tr h="34882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Phương </a:t>
                      </a:r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</a:rPr>
                        <a:t>pháp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</a:rPr>
                        <a:t>Đặc</a:t>
                      </a: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</a:rPr>
                        <a:t>điểm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</a:rPr>
                        <a:t>Khả</a:t>
                      </a: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</a:rPr>
                        <a:t>năng</a:t>
                      </a: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</a:rPr>
                        <a:t>mở</a:t>
                      </a: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</a:rPr>
                        <a:t>rộng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413333"/>
                  </a:ext>
                </a:extLst>
              </a:tr>
              <a:tr h="34882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Manifest XML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Chuẩn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NX,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hiện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đại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mạnh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mẽ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dirty="0">
                          <a:solidFill>
                            <a:sysClr val="windowText" lastClr="000000"/>
                          </a:solidFill>
                        </a:rPr>
                        <a:t>Cao, dùng cho mọi môi trường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368966"/>
                  </a:ext>
                </a:extLst>
              </a:tr>
              <a:tr h="34882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.NET Add-In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Lập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trình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sâu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nhiều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tính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năng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Rất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cao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giao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diện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phức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tạp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618516"/>
                  </a:ext>
                </a:extLst>
              </a:tr>
              <a:tr h="34882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UI Styler/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MenuScript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vi-VN" sz="14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Đơn giản, truyền thống</a:t>
                      </a:r>
                      <a:endParaRPr lang="en-US" sz="14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Trung 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bình</a:t>
                      </a:r>
                      <a:r>
                        <a:rPr lang="en-US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en-US" sz="1400" dirty="0" err="1">
                          <a:solidFill>
                            <a:sysClr val="windowText" lastClr="000000"/>
                          </a:solidFill>
                        </a:rPr>
                        <a:t>Thấp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13085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52E0035-1EC4-B58E-779A-5DA021F7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9" y="2109533"/>
            <a:ext cx="5518901" cy="2567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E8F52E-0C7E-DD1B-BB05-FCACD55B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43" y="2109534"/>
            <a:ext cx="5170963" cy="2567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E30698-EEBA-36DA-99E2-E1F56BC0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991" y="4676934"/>
            <a:ext cx="4131147" cy="20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2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DF4EE-F87E-02E1-8177-A88AFD29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24" y="933282"/>
            <a:ext cx="10764752" cy="240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EF3E8-CD20-2950-2927-E2A8B782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24" y="3774978"/>
            <a:ext cx="3991532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5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936C64-27C7-F15C-51D2-70425306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0" y="2036914"/>
            <a:ext cx="4831329" cy="3220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893690-9584-9E82-4B9D-CBDD45A2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9" y="1930400"/>
            <a:ext cx="514350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B710F-B366-46C6-73CB-0973F52071A8}"/>
              </a:ext>
            </a:extLst>
          </p:cNvPr>
          <p:cNvSpPr txBox="1"/>
          <p:nvPr/>
        </p:nvSpPr>
        <p:spPr>
          <a:xfrm>
            <a:off x="762000" y="3106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Manifest XML</a:t>
            </a:r>
          </a:p>
        </p:txBody>
      </p:sp>
    </p:spTree>
    <p:extLst>
      <p:ext uri="{BB962C8B-B14F-4D97-AF65-F5344CB8AC3E}">
        <p14:creationId xmlns:p14="http://schemas.microsoft.com/office/powerpoint/2010/main" val="387610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940</Words>
  <Application>Microsoft Office PowerPoint</Application>
  <PresentationFormat>Widescreen</PresentationFormat>
  <Paragraphs>137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ff1</vt:lpstr>
      <vt:lpstr>ff3</vt:lpstr>
      <vt:lpstr>unset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Vu HuynhNguyenHoang-VINA</dc:creator>
  <cp:lastModifiedBy>Vu HuynhNguyenHoang-VINA</cp:lastModifiedBy>
  <cp:revision>26</cp:revision>
  <dcterms:created xsi:type="dcterms:W3CDTF">2025-11-04T00:52:26Z</dcterms:created>
  <dcterms:modified xsi:type="dcterms:W3CDTF">2025-11-04T08:55:36Z</dcterms:modified>
</cp:coreProperties>
</file>